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9" d="100"/>
          <a:sy n="69" d="100"/>
        </p:scale>
        <p:origin x="5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1E42F-35BC-4058-B649-0DC0E4D8B8B6}" type="datetimeFigureOut">
              <a:rPr lang="en-US" smtClean="0"/>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53C8AB-07A6-40A8-8026-8A19E142F44B}" type="slidenum">
              <a:rPr lang="en-US" smtClean="0"/>
              <a:t>‹#›</a:t>
            </a:fld>
            <a:endParaRPr lang="en-US"/>
          </a:p>
        </p:txBody>
      </p:sp>
    </p:spTree>
    <p:extLst>
      <p:ext uri="{BB962C8B-B14F-4D97-AF65-F5344CB8AC3E}">
        <p14:creationId xmlns:p14="http://schemas.microsoft.com/office/powerpoint/2010/main" val="3942441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Good morning and welcome all to this PowerPoint presentation. The presentation is about creating draft that advices a client on his international aspirations. Thank you for taking time out of your busy schedules to listen to this proposal. My name is </a:t>
            </a: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name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I hope that by the end of this presentation, the organization will be able to advice clients on how to make their businesses boom internationally.</a:t>
            </a:r>
          </a:p>
          <a:p>
            <a:endParaRPr lang="en-US" dirty="0"/>
          </a:p>
        </p:txBody>
      </p:sp>
      <p:sp>
        <p:nvSpPr>
          <p:cNvPr id="4" name="Slide Number Placeholder 3"/>
          <p:cNvSpPr>
            <a:spLocks noGrp="1"/>
          </p:cNvSpPr>
          <p:nvPr>
            <p:ph type="sldNum" sz="quarter" idx="5"/>
          </p:nvPr>
        </p:nvSpPr>
        <p:spPr/>
        <p:txBody>
          <a:bodyPr/>
          <a:lstStyle/>
          <a:p>
            <a:fld id="{A253C8AB-07A6-40A8-8026-8A19E142F44B}" type="slidenum">
              <a:rPr lang="en-US" smtClean="0"/>
              <a:t>1</a:t>
            </a:fld>
            <a:endParaRPr lang="en-US"/>
          </a:p>
        </p:txBody>
      </p:sp>
    </p:spTree>
    <p:extLst>
      <p:ext uri="{BB962C8B-B14F-4D97-AF65-F5344CB8AC3E}">
        <p14:creationId xmlns:p14="http://schemas.microsoft.com/office/powerpoint/2010/main" val="955927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Expanding businesses to a global level requires organizations to analyze their accounting practices. Diversity in accounting refers to the differences in utilizing and recording financial information in different countries. Diversity in accounting is important since it leads to higher innovation revenue within the institution. Organization culture refers to a collection of practices, expectations, and values that inform and act as guidance to all team members. That is, it presents a collection of traits that define what the company is. Business operations refers to different activities that an organization engage in routinely to ensure the value of the enterprise, and make a profit. Business operations within the institution change as the business evolves over years, thus management should make effective plans to accommodate those changes</a:t>
            </a:r>
            <a:endParaRPr lang="en-US" dirty="0"/>
          </a:p>
        </p:txBody>
      </p:sp>
      <p:sp>
        <p:nvSpPr>
          <p:cNvPr id="4" name="Slide Number Placeholder 3"/>
          <p:cNvSpPr>
            <a:spLocks noGrp="1"/>
          </p:cNvSpPr>
          <p:nvPr>
            <p:ph type="sldNum" sz="quarter" idx="5"/>
          </p:nvPr>
        </p:nvSpPr>
        <p:spPr/>
        <p:txBody>
          <a:bodyPr/>
          <a:lstStyle/>
          <a:p>
            <a:fld id="{A253C8AB-07A6-40A8-8026-8A19E142F44B}" type="slidenum">
              <a:rPr lang="en-US" smtClean="0"/>
              <a:t>2</a:t>
            </a:fld>
            <a:endParaRPr lang="en-US"/>
          </a:p>
        </p:txBody>
      </p:sp>
    </p:spTree>
    <p:extLst>
      <p:ext uri="{BB962C8B-B14F-4D97-AF65-F5344CB8AC3E}">
        <p14:creationId xmlns:p14="http://schemas.microsoft.com/office/powerpoint/2010/main" val="1777510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Since a lot of American business are facing challenges handling diversity when dealing with different accounting principles. While major companies are able to deal with these differences without the interference of routine activities, environmental issues in foreign nations may affect this accounting. These environmental issues may involve different inflation rates, loan loss provisions, foreign operations, and differences in cash equivalents. First, accounting diversification will lead to major business organizations being unable to find methods of appropriating Inflation rates since most people will utilize different methods. Moreover, banks in foreign banks may require an organization to account for potential loan expenses and defaults, referred as Loan loss provision, to ensure that the are showing an effective analysis of their financial security. </a:t>
            </a:r>
          </a:p>
          <a:p>
            <a:endParaRPr lang="en-US" dirty="0"/>
          </a:p>
        </p:txBody>
      </p:sp>
      <p:sp>
        <p:nvSpPr>
          <p:cNvPr id="4" name="Slide Number Placeholder 3"/>
          <p:cNvSpPr>
            <a:spLocks noGrp="1"/>
          </p:cNvSpPr>
          <p:nvPr>
            <p:ph type="sldNum" sz="quarter" idx="5"/>
          </p:nvPr>
        </p:nvSpPr>
        <p:spPr/>
        <p:txBody>
          <a:bodyPr/>
          <a:lstStyle/>
          <a:p>
            <a:fld id="{A253C8AB-07A6-40A8-8026-8A19E142F44B}" type="slidenum">
              <a:rPr lang="en-US" smtClean="0"/>
              <a:t>3</a:t>
            </a:fld>
            <a:endParaRPr lang="en-US"/>
          </a:p>
        </p:txBody>
      </p:sp>
    </p:spTree>
    <p:extLst>
      <p:ext uri="{BB962C8B-B14F-4D97-AF65-F5344CB8AC3E}">
        <p14:creationId xmlns:p14="http://schemas.microsoft.com/office/powerpoint/2010/main" val="2534489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Furthermore, failure to comprehend foreign operations may lead to difficulties in accounting for transaction of foreign currencies, translation of financial statements of foreign operations into the local country’s functional currency, and translation of financial entities into a presentation currency. Differences </a:t>
            </a: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in cash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equivalents between the different nations or organization can tamper with the balance sheet or create gaps in the financial information. It is therefore important to have effective cash equivalents since they determine the financial health of an organization.</a:t>
            </a:r>
          </a:p>
          <a:p>
            <a:endParaRPr lang="en-US" dirty="0"/>
          </a:p>
        </p:txBody>
      </p:sp>
      <p:sp>
        <p:nvSpPr>
          <p:cNvPr id="4" name="Slide Number Placeholder 3"/>
          <p:cNvSpPr>
            <a:spLocks noGrp="1"/>
          </p:cNvSpPr>
          <p:nvPr>
            <p:ph type="sldNum" sz="quarter" idx="5"/>
          </p:nvPr>
        </p:nvSpPr>
        <p:spPr/>
        <p:txBody>
          <a:bodyPr/>
          <a:lstStyle/>
          <a:p>
            <a:fld id="{A253C8AB-07A6-40A8-8026-8A19E142F44B}" type="slidenum">
              <a:rPr lang="en-US" smtClean="0"/>
              <a:t>4</a:t>
            </a:fld>
            <a:endParaRPr lang="en-US"/>
          </a:p>
        </p:txBody>
      </p:sp>
    </p:spTree>
    <p:extLst>
      <p:ext uri="{BB962C8B-B14F-4D97-AF65-F5344CB8AC3E}">
        <p14:creationId xmlns:p14="http://schemas.microsoft.com/office/powerpoint/2010/main" val="828458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Due to increased globalization, different accounting principles are no longer constrained by borders. However, organizational culture of different nationalities has the ability to constraint culture, due to its effects on the development of accounting standards, application of those standards by both local and international companies, and interpretation of the standards by external investors. Major cultural challenges cause accountants to interpret and apply accounting standards different. Therefore, Conservatism and secrecy are major accounting values influenced by international cultures. These aspects affect the disclosure and measurement of financial information, thus affecting the international comparability of financial statements</a:t>
            </a:r>
            <a:endParaRPr lang="en-US" dirty="0"/>
          </a:p>
        </p:txBody>
      </p:sp>
      <p:sp>
        <p:nvSpPr>
          <p:cNvPr id="4" name="Slide Number Placeholder 3"/>
          <p:cNvSpPr>
            <a:spLocks noGrp="1"/>
          </p:cNvSpPr>
          <p:nvPr>
            <p:ph type="sldNum" sz="quarter" idx="5"/>
          </p:nvPr>
        </p:nvSpPr>
        <p:spPr/>
        <p:txBody>
          <a:bodyPr/>
          <a:lstStyle/>
          <a:p>
            <a:fld id="{A253C8AB-07A6-40A8-8026-8A19E142F44B}" type="slidenum">
              <a:rPr lang="en-US" smtClean="0"/>
              <a:t>5</a:t>
            </a:fld>
            <a:endParaRPr lang="en-US"/>
          </a:p>
        </p:txBody>
      </p:sp>
    </p:spTree>
    <p:extLst>
      <p:ext uri="{BB962C8B-B14F-4D97-AF65-F5344CB8AC3E}">
        <p14:creationId xmlns:p14="http://schemas.microsoft.com/office/powerpoint/2010/main" val="3051014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major goal of setting accounting principles is to make sure that financial statements of business institutions are comparable, consistent, and complete. Therefore, the following accounting principles are important in understanding the impacts of culture on. The principle of conservatism requires a business institution to prepare their accounts with caution and higher verification degrees to ensure that losses are not encountered when expansion and foreign investments are taken into account. The Grays accounting values requires accounting to be carried out with professionalism, uniformity, and secrecy. This will ensure that differences with national accounting models and standards do not affect the accounting practices.</a:t>
            </a:r>
          </a:p>
          <a:p>
            <a:endParaRPr lang="en-US" dirty="0"/>
          </a:p>
        </p:txBody>
      </p:sp>
      <p:sp>
        <p:nvSpPr>
          <p:cNvPr id="4" name="Slide Number Placeholder 3"/>
          <p:cNvSpPr>
            <a:spLocks noGrp="1"/>
          </p:cNvSpPr>
          <p:nvPr>
            <p:ph type="sldNum" sz="quarter" idx="5"/>
          </p:nvPr>
        </p:nvSpPr>
        <p:spPr/>
        <p:txBody>
          <a:bodyPr/>
          <a:lstStyle/>
          <a:p>
            <a:fld id="{A253C8AB-07A6-40A8-8026-8A19E142F44B}" type="slidenum">
              <a:rPr lang="en-US" smtClean="0"/>
              <a:t>6</a:t>
            </a:fld>
            <a:endParaRPr lang="en-US"/>
          </a:p>
        </p:txBody>
      </p:sp>
    </p:spTree>
    <p:extLst>
      <p:ext uri="{BB962C8B-B14F-4D97-AF65-F5344CB8AC3E}">
        <p14:creationId xmlns:p14="http://schemas.microsoft.com/office/powerpoint/2010/main" val="3793417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Moreover, conducting accounting business in a foreign country may lead to business operation issues. These issues may involve Economic instability, Corporate collapse, Fraud investor uncertainty, and Transparency. Economic instability occurs when different factors that have an influence on an economy are out of balance. Thus, economic instability reduces the confidence and lead lowering foreign investment, lowering growth, and decreased revenue in that country. Corporate collapse is characterized by lack of enough finances in an institution to carry out both local and international businesses. The effects of corporate failure involved increased unemployment in both nations, lack of accountability, stunted business growth, high wastage levels, and repetitive complaints. </a:t>
            </a:r>
          </a:p>
          <a:p>
            <a:endParaRPr lang="en-US" dirty="0"/>
          </a:p>
        </p:txBody>
      </p:sp>
      <p:sp>
        <p:nvSpPr>
          <p:cNvPr id="4" name="Slide Number Placeholder 3"/>
          <p:cNvSpPr>
            <a:spLocks noGrp="1"/>
          </p:cNvSpPr>
          <p:nvPr>
            <p:ph type="sldNum" sz="quarter" idx="5"/>
          </p:nvPr>
        </p:nvSpPr>
        <p:spPr/>
        <p:txBody>
          <a:bodyPr/>
          <a:lstStyle/>
          <a:p>
            <a:fld id="{A253C8AB-07A6-40A8-8026-8A19E142F44B}" type="slidenum">
              <a:rPr lang="en-US" smtClean="0"/>
              <a:t>7</a:t>
            </a:fld>
            <a:endParaRPr lang="en-US"/>
          </a:p>
        </p:txBody>
      </p:sp>
    </p:spTree>
    <p:extLst>
      <p:ext uri="{BB962C8B-B14F-4D97-AF65-F5344CB8AC3E}">
        <p14:creationId xmlns:p14="http://schemas.microsoft.com/office/powerpoint/2010/main" val="1275590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Moreover, business operations may be interrupted by Fraud investor uncertainty. This involves a deception practice in the commodity or investment causing a foreign organization to be conned into thinking that they were receiving investment or becoming part of investors to an international organization. It can be through real estate investment fraud, cryptocurrency investment fraud, pyramid schemes, and so many more. This leads to loses and collapse of organizations due to failed investments. Transparency issues will lead to negative effects in corporate growth, productivity, and profitability. Moreover, it leads to poor forecasting of macroeconomics as used by different financial information.</a:t>
            </a:r>
          </a:p>
          <a:p>
            <a:endParaRPr lang="en-US" dirty="0"/>
          </a:p>
        </p:txBody>
      </p:sp>
      <p:sp>
        <p:nvSpPr>
          <p:cNvPr id="4" name="Slide Number Placeholder 3"/>
          <p:cNvSpPr>
            <a:spLocks noGrp="1"/>
          </p:cNvSpPr>
          <p:nvPr>
            <p:ph type="sldNum" sz="quarter" idx="5"/>
          </p:nvPr>
        </p:nvSpPr>
        <p:spPr/>
        <p:txBody>
          <a:bodyPr/>
          <a:lstStyle/>
          <a:p>
            <a:fld id="{A253C8AB-07A6-40A8-8026-8A19E142F44B}" type="slidenum">
              <a:rPr lang="en-US" smtClean="0"/>
              <a:t>8</a:t>
            </a:fld>
            <a:endParaRPr lang="en-US"/>
          </a:p>
        </p:txBody>
      </p:sp>
    </p:spTree>
    <p:extLst>
      <p:ext uri="{BB962C8B-B14F-4D97-AF65-F5344CB8AC3E}">
        <p14:creationId xmlns:p14="http://schemas.microsoft.com/office/powerpoint/2010/main" val="384911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conclude, it is important to understand what accounting standards apply in a particular nation since they play an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an</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important role in ensuring that different organizations can expand into foreign nations without challenges. </a:t>
            </a:r>
            <a:endParaRPr lang="en-US" dirty="0"/>
          </a:p>
        </p:txBody>
      </p:sp>
      <p:sp>
        <p:nvSpPr>
          <p:cNvPr id="4" name="Slide Number Placeholder 3"/>
          <p:cNvSpPr>
            <a:spLocks noGrp="1"/>
          </p:cNvSpPr>
          <p:nvPr>
            <p:ph type="sldNum" sz="quarter" idx="5"/>
          </p:nvPr>
        </p:nvSpPr>
        <p:spPr/>
        <p:txBody>
          <a:bodyPr/>
          <a:lstStyle/>
          <a:p>
            <a:fld id="{A253C8AB-07A6-40A8-8026-8A19E142F44B}" type="slidenum">
              <a:rPr lang="en-US" smtClean="0"/>
              <a:t>9</a:t>
            </a:fld>
            <a:endParaRPr lang="en-US"/>
          </a:p>
        </p:txBody>
      </p:sp>
    </p:spTree>
    <p:extLst>
      <p:ext uri="{BB962C8B-B14F-4D97-AF65-F5344CB8AC3E}">
        <p14:creationId xmlns:p14="http://schemas.microsoft.com/office/powerpoint/2010/main" val="1063460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This last slide shows the credible sources that were used for research and to ensure successful presentation of this global business plan. I hope the concepts of accounting principles and standards and the selection criteria will help the organization meet the right needs for business expansion. With all that said, thank you and have a nice day ahead</a:t>
            </a:r>
            <a:endParaRPr lang="en-US" dirty="0"/>
          </a:p>
        </p:txBody>
      </p:sp>
      <p:sp>
        <p:nvSpPr>
          <p:cNvPr id="4" name="Slide Number Placeholder 3"/>
          <p:cNvSpPr>
            <a:spLocks noGrp="1"/>
          </p:cNvSpPr>
          <p:nvPr>
            <p:ph type="sldNum" sz="quarter" idx="5"/>
          </p:nvPr>
        </p:nvSpPr>
        <p:spPr/>
        <p:txBody>
          <a:bodyPr/>
          <a:lstStyle/>
          <a:p>
            <a:fld id="{A253C8AB-07A6-40A8-8026-8A19E142F44B}" type="slidenum">
              <a:rPr lang="en-US" smtClean="0"/>
              <a:t>10</a:t>
            </a:fld>
            <a:endParaRPr lang="en-US"/>
          </a:p>
        </p:txBody>
      </p:sp>
    </p:spTree>
    <p:extLst>
      <p:ext uri="{BB962C8B-B14F-4D97-AF65-F5344CB8AC3E}">
        <p14:creationId xmlns:p14="http://schemas.microsoft.com/office/powerpoint/2010/main" val="2519435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50C75D-ECB3-44C8-81F3-2CE07A1ED961}" type="datetimeFigureOut">
              <a:rPr lang="en-US" smtClean="0"/>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1506007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50C75D-ECB3-44C8-81F3-2CE07A1ED961}" type="datetimeFigureOut">
              <a:rPr lang="en-US" smtClean="0"/>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2447246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50C75D-ECB3-44C8-81F3-2CE07A1ED961}" type="datetimeFigureOut">
              <a:rPr lang="en-US" smtClean="0"/>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3155180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50C75D-ECB3-44C8-81F3-2CE07A1ED961}" type="datetimeFigureOut">
              <a:rPr lang="en-US" smtClean="0"/>
              <a:t>10/9/2021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895778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50C75D-ECB3-44C8-81F3-2CE07A1ED961}" type="datetimeFigureOut">
              <a:rPr lang="en-US" smtClean="0"/>
              <a:t>10/9/2021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1171503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50C75D-ECB3-44C8-81F3-2CE07A1ED961}" type="datetimeFigureOut">
              <a:rPr lang="en-US" smtClean="0"/>
              <a:t>10/9/2021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3905847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0C75D-ECB3-44C8-81F3-2CE07A1ED961}" type="datetimeFigureOut">
              <a:rPr lang="en-US" smtClean="0"/>
              <a:t>10/9/2021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793849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50C75D-ECB3-44C8-81F3-2CE07A1ED961}" type="datetimeFigureOut">
              <a:rPr lang="en-US" smtClean="0"/>
              <a:t>10/9/2021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3580310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50C75D-ECB3-44C8-81F3-2CE07A1ED961}" type="datetimeFigureOut">
              <a:rPr lang="en-US" smtClean="0"/>
              <a:t>10/9/2021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1076654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50C75D-ECB3-44C8-81F3-2CE07A1ED961}" type="datetimeFigureOut">
              <a:rPr lang="en-US" smtClean="0"/>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3726405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50C75D-ECB3-44C8-81F3-2CE07A1ED961}" type="datetimeFigureOut">
              <a:rPr lang="en-US" smtClean="0"/>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D49DE-D90B-46E6-9C0F-39C21271428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12849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50C75D-ECB3-44C8-81F3-2CE07A1ED961}" type="datetimeFigureOut">
              <a:rPr lang="en-US" smtClean="0"/>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2811840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50C75D-ECB3-44C8-81F3-2CE07A1ED961}" type="datetimeFigureOut">
              <a:rPr lang="en-US" smtClean="0"/>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D49DE-D90B-46E6-9C0F-39C21271428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846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50C75D-ECB3-44C8-81F3-2CE07A1ED961}" type="datetimeFigureOut">
              <a:rPr lang="en-US" smtClean="0"/>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2018176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50C75D-ECB3-44C8-81F3-2CE07A1ED961}" type="datetimeFigureOut">
              <a:rPr lang="en-US" smtClean="0"/>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2083505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50C75D-ECB3-44C8-81F3-2CE07A1ED961}" type="datetimeFigureOut">
              <a:rPr lang="en-US" smtClean="0"/>
              <a:t>10/9/2021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3D49DE-D90B-46E6-9C0F-39C212714284}" type="slidenum">
              <a:rPr lang="en-US" smtClean="0"/>
              <a:t>‹#›</a:t>
            </a:fld>
            <a:endParaRPr lang="en-US"/>
          </a:p>
        </p:txBody>
      </p:sp>
    </p:spTree>
    <p:extLst>
      <p:ext uri="{BB962C8B-B14F-4D97-AF65-F5344CB8AC3E}">
        <p14:creationId xmlns:p14="http://schemas.microsoft.com/office/powerpoint/2010/main" val="4193058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50C75D-ECB3-44C8-81F3-2CE07A1ED961}" type="datetimeFigureOut">
              <a:rPr lang="en-US" smtClean="0"/>
              <a:t>10/9/2021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63D49DE-D90B-46E6-9C0F-39C212714284}" type="slidenum">
              <a:rPr lang="en-US" smtClean="0"/>
              <a:t>‹#›</a:t>
            </a:fld>
            <a:endParaRPr lang="en-US"/>
          </a:p>
        </p:txBody>
      </p:sp>
    </p:spTree>
    <p:extLst>
      <p:ext uri="{BB962C8B-B14F-4D97-AF65-F5344CB8AC3E}">
        <p14:creationId xmlns:p14="http://schemas.microsoft.com/office/powerpoint/2010/main" val="1024226979"/>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55D5E-C93B-47DE-805F-DAF49F6016B2}"/>
              </a:ext>
            </a:extLst>
          </p:cNvPr>
          <p:cNvSpPr>
            <a:spLocks noGrp="1"/>
          </p:cNvSpPr>
          <p:nvPr>
            <p:ph type="ctrTitle"/>
          </p:nvPr>
        </p:nvSpPr>
        <p:spPr>
          <a:xfrm>
            <a:off x="1524000" y="1122362"/>
            <a:ext cx="9144000" cy="4157976"/>
          </a:xfrm>
        </p:spPr>
        <p:txBody>
          <a:bodyPr>
            <a:normAutofit/>
          </a:bodyPr>
          <a:lstStyle/>
          <a:p>
            <a:pPr algn="ctr"/>
            <a:r>
              <a:rPr lang="en-US" b="1" dirty="0">
                <a:latin typeface="Times New Roman" panose="02020603050405020304" pitchFamily="18" charset="0"/>
                <a:cs typeface="Times New Roman" panose="02020603050405020304" pitchFamily="18" charset="0"/>
              </a:rPr>
              <a:t>Global Business</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student Name</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institution Affiliation</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3426373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0A06E-5C8D-4439-A63F-C16838469DB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9E3107DC-4C6F-4A52-AC67-A20405783988}"/>
              </a:ext>
            </a:extLst>
          </p:cNvPr>
          <p:cNvSpPr>
            <a:spLocks noGrp="1"/>
          </p:cNvSpPr>
          <p:nvPr>
            <p:ph idx="1"/>
          </p:nvPr>
        </p:nvSpPr>
        <p:spPr>
          <a:xfrm>
            <a:off x="838200" y="2588653"/>
            <a:ext cx="10515600" cy="3588309"/>
          </a:xfrm>
        </p:spPr>
        <p:txBody>
          <a:bodyPr/>
          <a:lstStyle/>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Diversity in accounting refers to the differences in utilizing and recording financial information in different countries. </a:t>
            </a:r>
          </a:p>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Organization culture refers to a collection of practices, expectations, and values that inform and act as guidance to all team members. </a:t>
            </a:r>
          </a:p>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Business operations within the institution change as the business evolves over years, thus management should make effective plans to accommodate those changes.</a:t>
            </a:r>
          </a:p>
          <a:p>
            <a:endParaRPr lang="en-US" dirty="0"/>
          </a:p>
        </p:txBody>
      </p:sp>
    </p:spTree>
    <p:extLst>
      <p:ext uri="{BB962C8B-B14F-4D97-AF65-F5344CB8AC3E}">
        <p14:creationId xmlns:p14="http://schemas.microsoft.com/office/powerpoint/2010/main" val="2977117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A756E-241F-44BB-B588-5390F0ED0E91}"/>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Environmental issues in Accounting Diversity.</a:t>
            </a:r>
          </a:p>
        </p:txBody>
      </p:sp>
      <p:sp>
        <p:nvSpPr>
          <p:cNvPr id="3" name="Content Placeholder 2">
            <a:extLst>
              <a:ext uri="{FF2B5EF4-FFF2-40B4-BE49-F238E27FC236}">
                <a16:creationId xmlns:a16="http://schemas.microsoft.com/office/drawing/2014/main" id="{811864FC-0E3D-475E-98CF-D4E7E9F5B2BF}"/>
              </a:ext>
            </a:extLst>
          </p:cNvPr>
          <p:cNvSpPr>
            <a:spLocks noGrp="1"/>
          </p:cNvSpPr>
          <p:nvPr>
            <p:ph idx="1"/>
          </p:nvPr>
        </p:nvSpPr>
        <p:spPr>
          <a:xfrm>
            <a:off x="838200" y="2156345"/>
            <a:ext cx="10515600" cy="4020617"/>
          </a:xfrm>
        </p:spPr>
        <p:txBody>
          <a:bodyPr/>
          <a:lstStyle/>
          <a:p>
            <a:pPr marL="0" marR="0" algn="ctr">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These environmental issues may involve:</a:t>
            </a:r>
          </a:p>
          <a:p>
            <a:pPr marL="0" marR="0" algn="ctr">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different inflation rates. </a:t>
            </a:r>
          </a:p>
          <a:p>
            <a:pPr marL="0" marR="0" algn="ctr">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accounting diversification will lead to major business organizations being unable to find methods of appropriating Inflation rates since most people will utilize different methods</a:t>
            </a:r>
          </a:p>
          <a:p>
            <a:pPr marL="0" marR="0" algn="ctr">
              <a:lnSpc>
                <a:spcPct val="107000"/>
              </a:lnSpc>
              <a:spcBef>
                <a:spcPts val="0"/>
              </a:spcBef>
              <a:spcAft>
                <a:spcPts val="80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loan loss provisions.</a:t>
            </a:r>
          </a:p>
          <a:p>
            <a:pPr marL="0" marR="0" algn="ctr">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 loan loss provision is an income statement expense that is set aside to permit uncollected loans, and their payments.</a:t>
            </a:r>
          </a:p>
          <a:p>
            <a:endParaRPr lang="en-US" dirty="0"/>
          </a:p>
        </p:txBody>
      </p:sp>
    </p:spTree>
    <p:extLst>
      <p:ext uri="{BB962C8B-B14F-4D97-AF65-F5344CB8AC3E}">
        <p14:creationId xmlns:p14="http://schemas.microsoft.com/office/powerpoint/2010/main" val="2024724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61B4-9C2D-4E10-8572-7C997CBBDB8D}"/>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Environmental issues in Accounting Diversity </a:t>
            </a:r>
            <a:r>
              <a:rPr lang="en-US" b="1" dirty="0" err="1">
                <a:latin typeface="Times New Roman" panose="02020603050405020304" pitchFamily="18" charset="0"/>
                <a:cs typeface="Times New Roman" panose="02020603050405020304" pitchFamily="18" charset="0"/>
              </a:rPr>
              <a:t>cont</a:t>
            </a:r>
            <a:r>
              <a:rPr lang="en-US" b="1" dirty="0">
                <a:latin typeface="Times New Roman" panose="02020603050405020304" pitchFamily="18" charset="0"/>
                <a:cs typeface="Times New Roman" panose="02020603050405020304" pitchFamily="18" charset="0"/>
              </a:rPr>
              <a:t>…</a:t>
            </a:r>
            <a:endParaRPr lang="en-US" dirty="0"/>
          </a:p>
        </p:txBody>
      </p:sp>
      <p:sp>
        <p:nvSpPr>
          <p:cNvPr id="3" name="Content Placeholder 2">
            <a:extLst>
              <a:ext uri="{FF2B5EF4-FFF2-40B4-BE49-F238E27FC236}">
                <a16:creationId xmlns:a16="http://schemas.microsoft.com/office/drawing/2014/main" id="{DB32CAB3-1725-4A59-9EAB-775BCBE84AD0}"/>
              </a:ext>
            </a:extLst>
          </p:cNvPr>
          <p:cNvSpPr>
            <a:spLocks noGrp="1"/>
          </p:cNvSpPr>
          <p:nvPr>
            <p:ph idx="1"/>
          </p:nvPr>
        </p:nvSpPr>
        <p:spPr>
          <a:xfrm>
            <a:off x="838200" y="2292823"/>
            <a:ext cx="10515600" cy="3884139"/>
          </a:xfrm>
        </p:spPr>
        <p:txBody>
          <a:bodyPr>
            <a:normAutofit lnSpcReduction="10000"/>
          </a:bodyPr>
          <a:lstStyle/>
          <a:p>
            <a:pPr algn="ct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foreign operations.</a:t>
            </a:r>
          </a:p>
          <a:p>
            <a:pPr algn="ctr"/>
            <a:r>
              <a:rPr lang="en-US" sz="3200" dirty="0">
                <a:effectLst/>
                <a:latin typeface="Times New Roman" panose="02020603050405020304" pitchFamily="18" charset="0"/>
                <a:ea typeface="Calibri" panose="020F0502020204030204" pitchFamily="34" charset="0"/>
              </a:rPr>
              <a:t>failure to comprehend foreign operations may lead to difficulties in accounting for transaction of foreign currencies</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differences in cash equivalents.</a:t>
            </a:r>
          </a:p>
          <a:p>
            <a:pPr algn="ctr"/>
            <a:r>
              <a:rPr lang="en-US" sz="3200" dirty="0">
                <a:latin typeface="Times New Roman" panose="02020603050405020304" pitchFamily="18" charset="0"/>
                <a:cs typeface="Times New Roman" panose="02020603050405020304" pitchFamily="18" charset="0"/>
              </a:rPr>
              <a:t>Cash equivalents are investment securities that can be converted into cash.</a:t>
            </a:r>
            <a:endParaRPr lang="en-US" sz="3200" dirty="0"/>
          </a:p>
        </p:txBody>
      </p:sp>
    </p:spTree>
    <p:extLst>
      <p:ext uri="{BB962C8B-B14F-4D97-AF65-F5344CB8AC3E}">
        <p14:creationId xmlns:p14="http://schemas.microsoft.com/office/powerpoint/2010/main" val="1584373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449BC-B7C8-4306-A68B-F4C43CF1591A}"/>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Impacts of Culture on Financial Accounting Standards.</a:t>
            </a:r>
          </a:p>
        </p:txBody>
      </p:sp>
      <p:sp>
        <p:nvSpPr>
          <p:cNvPr id="3" name="Content Placeholder 2">
            <a:extLst>
              <a:ext uri="{FF2B5EF4-FFF2-40B4-BE49-F238E27FC236}">
                <a16:creationId xmlns:a16="http://schemas.microsoft.com/office/drawing/2014/main" id="{D3043484-308E-4832-9A1C-AE770E8B3521}"/>
              </a:ext>
            </a:extLst>
          </p:cNvPr>
          <p:cNvSpPr>
            <a:spLocks noGrp="1"/>
          </p:cNvSpPr>
          <p:nvPr>
            <p:ph idx="1"/>
          </p:nvPr>
        </p:nvSpPr>
        <p:spPr>
          <a:xfrm>
            <a:off x="838200" y="2538483"/>
            <a:ext cx="10515600" cy="3638479"/>
          </a:xfrm>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Major cultural challenges cause accountants to interpret and apply accounting standards different. </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Therefore, Conservatism and secrecy are major accounting values influenced by international cultures. </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These aspects affect the disclosure and measurement of financial information, thus affecting the international comparability of financial statements.</a:t>
            </a:r>
          </a:p>
          <a:p>
            <a:endParaRPr lang="en-US" dirty="0"/>
          </a:p>
        </p:txBody>
      </p:sp>
    </p:spTree>
    <p:extLst>
      <p:ext uri="{BB962C8B-B14F-4D97-AF65-F5344CB8AC3E}">
        <p14:creationId xmlns:p14="http://schemas.microsoft.com/office/powerpoint/2010/main" val="3740374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18AFA-9E39-44F9-B17D-347E3BAD0BF4}"/>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Accounting principles.</a:t>
            </a:r>
          </a:p>
        </p:txBody>
      </p:sp>
      <p:sp>
        <p:nvSpPr>
          <p:cNvPr id="3" name="Content Placeholder 2">
            <a:extLst>
              <a:ext uri="{FF2B5EF4-FFF2-40B4-BE49-F238E27FC236}">
                <a16:creationId xmlns:a16="http://schemas.microsoft.com/office/drawing/2014/main" id="{3E294BDA-0E75-4811-B8FC-FFB3B31F704A}"/>
              </a:ext>
            </a:extLst>
          </p:cNvPr>
          <p:cNvSpPr>
            <a:spLocks noGrp="1"/>
          </p:cNvSpPr>
          <p:nvPr>
            <p:ph idx="1"/>
          </p:nvPr>
        </p:nvSpPr>
        <p:spPr/>
        <p:txBody>
          <a:bodyPr>
            <a:normAutofit lnSpcReduction="10000"/>
          </a:bodyPr>
          <a:lstStyle/>
          <a:p>
            <a:pPr algn="ctr"/>
            <a:r>
              <a:rPr lang="en-US" sz="3200" b="1" dirty="0">
                <a:latin typeface="Times New Roman" panose="02020603050405020304" pitchFamily="18" charset="0"/>
                <a:cs typeface="Times New Roman" panose="02020603050405020304" pitchFamily="18" charset="0"/>
              </a:rPr>
              <a:t>Principle of conservatism.</a:t>
            </a:r>
          </a:p>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requires a business institution to prepare their accounts with caution and higher verification degrees</a:t>
            </a:r>
            <a:endParaRPr lang="en-US" sz="3200" dirty="0">
              <a:latin typeface="Times New Roman" panose="02020603050405020304" pitchFamily="18" charset="0"/>
              <a:cs typeface="Times New Roman" panose="02020603050405020304" pitchFamily="18" charset="0"/>
            </a:endParaRPr>
          </a:p>
          <a:p>
            <a:pPr algn="ctr"/>
            <a:r>
              <a:rPr lang="en-US" sz="3200" b="1" dirty="0">
                <a:latin typeface="Times New Roman" panose="02020603050405020304" pitchFamily="18" charset="0"/>
                <a:cs typeface="Times New Roman" panose="02020603050405020304" pitchFamily="18" charset="0"/>
              </a:rPr>
              <a:t>Grays accounting values.</a:t>
            </a:r>
          </a:p>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values requires accounting to be carried out with professionalism, uniformity, and secrecy</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2855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AC786-49E7-4DA6-BD3B-CF648102EBD6}"/>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Impact of issues on business operations.</a:t>
            </a:r>
          </a:p>
        </p:txBody>
      </p:sp>
      <p:sp>
        <p:nvSpPr>
          <p:cNvPr id="3" name="Content Placeholder 2">
            <a:extLst>
              <a:ext uri="{FF2B5EF4-FFF2-40B4-BE49-F238E27FC236}">
                <a16:creationId xmlns:a16="http://schemas.microsoft.com/office/drawing/2014/main" id="{25941B73-F8F5-4A16-8060-3BE430447F06}"/>
              </a:ext>
            </a:extLst>
          </p:cNvPr>
          <p:cNvSpPr>
            <a:spLocks noGrp="1"/>
          </p:cNvSpPr>
          <p:nvPr>
            <p:ph idx="1"/>
          </p:nvPr>
        </p:nvSpPr>
        <p:spPr>
          <a:xfrm>
            <a:off x="715370" y="1948455"/>
            <a:ext cx="10515600" cy="4351338"/>
          </a:xfrm>
        </p:spPr>
        <p:txBody>
          <a:bodyPr>
            <a:normAutofit/>
          </a:bodyPr>
          <a:lstStyle/>
          <a:p>
            <a:pPr algn="ctr"/>
            <a:r>
              <a:rPr lang="en-US" sz="2400" dirty="0">
                <a:latin typeface="Times New Roman" panose="02020603050405020304" pitchFamily="18" charset="0"/>
                <a:ea typeface="Calibri" panose="020F0502020204030204" pitchFamily="34" charset="0"/>
              </a:rPr>
              <a:t>C</a:t>
            </a:r>
            <a:r>
              <a:rPr lang="en-US" sz="2400" dirty="0">
                <a:effectLst/>
                <a:latin typeface="Times New Roman" panose="02020603050405020304" pitchFamily="18" charset="0"/>
                <a:ea typeface="Calibri" panose="020F0502020204030204" pitchFamily="34" charset="0"/>
              </a:rPr>
              <a:t>onducting accounting business in a foreign country may lead to business operation issues such as:</a:t>
            </a:r>
          </a:p>
          <a:p>
            <a:pPr algn="ctr"/>
            <a:r>
              <a:rPr lang="en-US" sz="2400" b="1" dirty="0">
                <a:effectLst/>
                <a:latin typeface="Times New Roman" panose="02020603050405020304" pitchFamily="18" charset="0"/>
                <a:ea typeface="Calibri" panose="020F0502020204030204" pitchFamily="34" charset="0"/>
              </a:rPr>
              <a:t>Economic instability.</a:t>
            </a:r>
          </a:p>
          <a:p>
            <a:pPr algn="ctr"/>
            <a:r>
              <a:rPr lang="en-US" sz="2400" dirty="0">
                <a:effectLst/>
                <a:latin typeface="Times New Roman" panose="02020603050405020304" pitchFamily="18" charset="0"/>
                <a:ea typeface="Calibri" panose="020F0502020204030204" pitchFamily="34" charset="0"/>
              </a:rPr>
              <a:t>Economic instability occurs when different factors that have an influence on an economy are out of balance.</a:t>
            </a:r>
          </a:p>
          <a:p>
            <a:pPr algn="ctr"/>
            <a:r>
              <a:rPr lang="en-US" sz="2400" b="1" dirty="0">
                <a:effectLst/>
                <a:latin typeface="Times New Roman" panose="02020603050405020304" pitchFamily="18" charset="0"/>
                <a:ea typeface="Calibri" panose="020F0502020204030204" pitchFamily="34" charset="0"/>
              </a:rPr>
              <a:t>Corporate collapse.</a:t>
            </a:r>
          </a:p>
          <a:p>
            <a:pPr algn="ctr"/>
            <a:r>
              <a:rPr lang="en-US" sz="2400" dirty="0">
                <a:effectLst/>
                <a:latin typeface="Times New Roman" panose="02020603050405020304" pitchFamily="18" charset="0"/>
                <a:ea typeface="Calibri" panose="020F0502020204030204" pitchFamily="34" charset="0"/>
              </a:rPr>
              <a:t>The effects of corporate failure involved increased unemployment in both nations, lack of accountability, stunted business growth, high wastage levels, and repetitive complaints</a:t>
            </a:r>
          </a:p>
        </p:txBody>
      </p:sp>
    </p:spTree>
    <p:extLst>
      <p:ext uri="{BB962C8B-B14F-4D97-AF65-F5344CB8AC3E}">
        <p14:creationId xmlns:p14="http://schemas.microsoft.com/office/powerpoint/2010/main" val="4248699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71FCF-12A9-4CBE-A79B-505C80EC0A82}"/>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Impact of issues on business operations.</a:t>
            </a:r>
            <a:endParaRPr lang="en-US" dirty="0"/>
          </a:p>
        </p:txBody>
      </p:sp>
      <p:sp>
        <p:nvSpPr>
          <p:cNvPr id="3" name="Content Placeholder 2">
            <a:extLst>
              <a:ext uri="{FF2B5EF4-FFF2-40B4-BE49-F238E27FC236}">
                <a16:creationId xmlns:a16="http://schemas.microsoft.com/office/drawing/2014/main" id="{ACE421EB-750C-4155-8DAC-7E39BEAC26D9}"/>
              </a:ext>
            </a:extLst>
          </p:cNvPr>
          <p:cNvSpPr>
            <a:spLocks noGrp="1"/>
          </p:cNvSpPr>
          <p:nvPr>
            <p:ph idx="1"/>
          </p:nvPr>
        </p:nvSpPr>
        <p:spPr>
          <a:xfrm>
            <a:off x="838200" y="2688609"/>
            <a:ext cx="10515600" cy="3488354"/>
          </a:xfrm>
        </p:spPr>
        <p:txBody>
          <a:bodyPr>
            <a:normAutofit/>
          </a:bodyPr>
          <a:lstStyle/>
          <a:p>
            <a:pPr algn="ctr"/>
            <a:r>
              <a:rPr lang="en-US" sz="2400" dirty="0">
                <a:effectLst/>
                <a:latin typeface="Times New Roman" panose="02020603050405020304" pitchFamily="18" charset="0"/>
                <a:ea typeface="Calibri" panose="020F0502020204030204" pitchFamily="34" charset="0"/>
              </a:rPr>
              <a:t>F</a:t>
            </a:r>
            <a:r>
              <a:rPr lang="en-US" sz="2400" b="1" dirty="0">
                <a:effectLst/>
                <a:latin typeface="Times New Roman" panose="02020603050405020304" pitchFamily="18" charset="0"/>
                <a:ea typeface="Calibri" panose="020F0502020204030204" pitchFamily="34" charset="0"/>
              </a:rPr>
              <a:t>raud investor uncertainty .</a:t>
            </a:r>
          </a:p>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This leads to loses and collapse of organizations due to failed investments.</a:t>
            </a:r>
            <a:endParaRPr lang="en-US" sz="2400" dirty="0">
              <a:latin typeface="Times New Roman" panose="02020603050405020304" pitchFamily="18" charset="0"/>
              <a:ea typeface="Calibri" panose="020F0502020204030204" pitchFamily="34" charset="0"/>
            </a:endParaRPr>
          </a:p>
          <a:p>
            <a:pPr algn="ctr"/>
            <a:r>
              <a:rPr lang="en-US" sz="2400" b="1" dirty="0">
                <a:effectLst/>
                <a:latin typeface="Times New Roman" panose="02020603050405020304" pitchFamily="18" charset="0"/>
                <a:ea typeface="Calibri" panose="020F0502020204030204" pitchFamily="34" charset="0"/>
              </a:rPr>
              <a:t>Transparency.</a:t>
            </a:r>
          </a:p>
          <a:p>
            <a:pPr algn="ctr"/>
            <a:r>
              <a:rPr lang="en-US" sz="2400" dirty="0">
                <a:effectLst/>
                <a:latin typeface="Times New Roman" panose="02020603050405020304" pitchFamily="18" charset="0"/>
                <a:ea typeface="Calibri" panose="020F0502020204030204" pitchFamily="34" charset="0"/>
              </a:rPr>
              <a:t>Transparency issues will lead to negative effects in corporate growth, productivity, and profitability</a:t>
            </a:r>
            <a:endParaRPr lang="en-US" sz="2400" dirty="0"/>
          </a:p>
        </p:txBody>
      </p:sp>
    </p:spTree>
    <p:extLst>
      <p:ext uri="{BB962C8B-B14F-4D97-AF65-F5344CB8AC3E}">
        <p14:creationId xmlns:p14="http://schemas.microsoft.com/office/powerpoint/2010/main" val="1148731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009FE-B848-4ACB-8BB7-E31771B6BF61}"/>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5AC46416-7265-4B4C-A4AB-2896A3E7A120}"/>
              </a:ext>
            </a:extLst>
          </p:cNvPr>
          <p:cNvSpPr>
            <a:spLocks noGrp="1"/>
          </p:cNvSpPr>
          <p:nvPr>
            <p:ph idx="1"/>
          </p:nvPr>
        </p:nvSpPr>
        <p:spPr/>
        <p:txBody>
          <a:bodyPr>
            <a:normAutofit lnSpcReduction="10000"/>
          </a:bodyPr>
          <a:lstStyle/>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In conclusion, accounting standards play an important role in ensuring that different organizations can expand into foreign nations without challenges. </a:t>
            </a:r>
          </a:p>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Understanding diversity in accounting guarantees higher innovation revenue within the institution. Culture ensures that certain accounting standards are not hindered by nation boundaries.</a:t>
            </a:r>
          </a:p>
          <a:p>
            <a:endParaRPr lang="en-US" dirty="0"/>
          </a:p>
        </p:txBody>
      </p:sp>
    </p:spTree>
    <p:extLst>
      <p:ext uri="{BB962C8B-B14F-4D97-AF65-F5344CB8AC3E}">
        <p14:creationId xmlns:p14="http://schemas.microsoft.com/office/powerpoint/2010/main" val="2409489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43C43-0DBC-4ACE-A85B-ED19C229CB28}"/>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70666E4C-A15A-41D9-BAAB-9A7C536A5140}"/>
              </a:ext>
            </a:extLst>
          </p:cNvPr>
          <p:cNvSpPr>
            <a:spLocks noGrp="1"/>
          </p:cNvSpPr>
          <p:nvPr>
            <p:ph idx="1"/>
          </p:nvPr>
        </p:nvSpPr>
        <p:spPr/>
        <p:txBody>
          <a:bodyPr/>
          <a:lstStyle/>
          <a:p>
            <a:r>
              <a:rPr lang="en-US" b="0" i="0" dirty="0">
                <a:solidFill>
                  <a:srgbClr val="222222"/>
                </a:solidFill>
                <a:effectLst/>
                <a:latin typeface="Times New Roman" panose="02020603050405020304" pitchFamily="18" charset="0"/>
                <a:cs typeface="Times New Roman" panose="02020603050405020304" pitchFamily="18" charset="0"/>
              </a:rPr>
              <a:t>Schipper, K. (2003). Principles-based accounting standards. </a:t>
            </a:r>
            <a:r>
              <a:rPr lang="en-US" b="0" i="1" dirty="0">
                <a:solidFill>
                  <a:srgbClr val="222222"/>
                </a:solidFill>
                <a:effectLst/>
                <a:latin typeface="Times New Roman" panose="02020603050405020304" pitchFamily="18" charset="0"/>
                <a:cs typeface="Times New Roman" panose="02020603050405020304" pitchFamily="18" charset="0"/>
              </a:rPr>
              <a:t>Accounting horizons</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17</a:t>
            </a:r>
            <a:r>
              <a:rPr lang="en-US" b="0" i="0" dirty="0">
                <a:solidFill>
                  <a:srgbClr val="222222"/>
                </a:solidFill>
                <a:effectLst/>
                <a:latin typeface="Times New Roman" panose="02020603050405020304" pitchFamily="18" charset="0"/>
                <a:cs typeface="Times New Roman" panose="02020603050405020304" pitchFamily="18" charset="0"/>
              </a:rPr>
              <a:t>(1), 61.</a:t>
            </a:r>
          </a:p>
          <a:p>
            <a:r>
              <a:rPr lang="en-US" b="0" i="0" dirty="0">
                <a:solidFill>
                  <a:srgbClr val="222222"/>
                </a:solidFill>
                <a:effectLst/>
                <a:latin typeface="Times New Roman" panose="02020603050405020304" pitchFamily="18" charset="0"/>
                <a:cs typeface="Times New Roman" panose="02020603050405020304" pitchFamily="18" charset="0"/>
              </a:rPr>
              <a:t>Ward, E. A. (1993). Motivation of expansion plans of entrepreneurs and small business managers. </a:t>
            </a:r>
            <a:r>
              <a:rPr lang="en-US" b="0" i="1" dirty="0">
                <a:solidFill>
                  <a:srgbClr val="222222"/>
                </a:solidFill>
                <a:effectLst/>
                <a:latin typeface="Times New Roman" panose="02020603050405020304" pitchFamily="18" charset="0"/>
                <a:cs typeface="Times New Roman" panose="02020603050405020304" pitchFamily="18" charset="0"/>
              </a:rPr>
              <a:t>Journal of Small Business Management</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31</a:t>
            </a:r>
            <a:r>
              <a:rPr lang="en-US" b="0" i="0" dirty="0">
                <a:solidFill>
                  <a:srgbClr val="222222"/>
                </a:solidFill>
                <a:effectLst/>
                <a:latin typeface="Times New Roman" panose="02020603050405020304" pitchFamily="18" charset="0"/>
                <a:cs typeface="Times New Roman" panose="02020603050405020304" pitchFamily="18" charset="0"/>
              </a:rPr>
              <a:t>(1), 32.</a:t>
            </a:r>
            <a:endParaRPr lang="en-US" dirty="0">
              <a:solidFill>
                <a:srgbClr val="222222"/>
              </a:solidFill>
              <a:latin typeface="Times New Roman" panose="02020603050405020304" pitchFamily="18" charset="0"/>
              <a:cs typeface="Times New Roman" panose="02020603050405020304" pitchFamily="18" charset="0"/>
            </a:endParaRPr>
          </a:p>
          <a:p>
            <a:r>
              <a:rPr lang="en-US" b="0" i="0" dirty="0" err="1">
                <a:solidFill>
                  <a:srgbClr val="222222"/>
                </a:solidFill>
                <a:effectLst/>
                <a:latin typeface="Times New Roman" panose="02020603050405020304" pitchFamily="18" charset="0"/>
                <a:cs typeface="Times New Roman" panose="02020603050405020304" pitchFamily="18" charset="0"/>
              </a:rPr>
              <a:t>Kuemmerle</a:t>
            </a:r>
            <a:r>
              <a:rPr lang="en-US" b="0" i="0" dirty="0">
                <a:solidFill>
                  <a:srgbClr val="222222"/>
                </a:solidFill>
                <a:effectLst/>
                <a:latin typeface="Times New Roman" panose="02020603050405020304" pitchFamily="18" charset="0"/>
                <a:cs typeface="Times New Roman" panose="02020603050405020304" pitchFamily="18" charset="0"/>
              </a:rPr>
              <a:t>, W. (2005). The entrepreneur's path to global expansion. </a:t>
            </a:r>
            <a:r>
              <a:rPr lang="en-US" b="0" i="1" dirty="0">
                <a:solidFill>
                  <a:srgbClr val="222222"/>
                </a:solidFill>
                <a:effectLst/>
                <a:latin typeface="Times New Roman" panose="02020603050405020304" pitchFamily="18" charset="0"/>
                <a:cs typeface="Times New Roman" panose="02020603050405020304" pitchFamily="18" charset="0"/>
              </a:rPr>
              <a:t>MIT Sloan Management Review</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46</a:t>
            </a:r>
            <a:r>
              <a:rPr lang="en-US" b="0" i="0" dirty="0">
                <a:solidFill>
                  <a:srgbClr val="222222"/>
                </a:solidFill>
                <a:effectLst/>
                <a:latin typeface="Times New Roman" panose="02020603050405020304" pitchFamily="18" charset="0"/>
                <a:cs typeface="Times New Roman" panose="02020603050405020304" pitchFamily="18" charset="0"/>
              </a:rPr>
              <a:t>(2), 42.</a:t>
            </a:r>
          </a:p>
          <a:p>
            <a:r>
              <a:rPr lang="en-US" b="0" i="0" dirty="0" err="1">
                <a:solidFill>
                  <a:srgbClr val="222222"/>
                </a:solidFill>
                <a:effectLst/>
                <a:latin typeface="Times New Roman" panose="02020603050405020304" pitchFamily="18" charset="0"/>
                <a:cs typeface="Times New Roman" panose="02020603050405020304" pitchFamily="18" charset="0"/>
              </a:rPr>
              <a:t>Joos</a:t>
            </a:r>
            <a:r>
              <a:rPr lang="en-US" b="0" i="0" dirty="0">
                <a:solidFill>
                  <a:srgbClr val="222222"/>
                </a:solidFill>
                <a:effectLst/>
                <a:latin typeface="Times New Roman" panose="02020603050405020304" pitchFamily="18" charset="0"/>
                <a:cs typeface="Times New Roman" panose="02020603050405020304" pitchFamily="18" charset="0"/>
              </a:rPr>
              <a:t>, P., &amp; Lang, M. (1994). The effects of accounting diversity: Evidence from the European Union. </a:t>
            </a:r>
            <a:r>
              <a:rPr lang="en-US" b="0" i="1" dirty="0">
                <a:solidFill>
                  <a:srgbClr val="222222"/>
                </a:solidFill>
                <a:effectLst/>
                <a:latin typeface="Times New Roman" panose="02020603050405020304" pitchFamily="18" charset="0"/>
                <a:cs typeface="Times New Roman" panose="02020603050405020304" pitchFamily="18" charset="0"/>
              </a:rPr>
              <a:t>Journal of Accounting research</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32</a:t>
            </a:r>
            <a:r>
              <a:rPr lang="en-US" b="0" i="0" dirty="0">
                <a:solidFill>
                  <a:srgbClr val="222222"/>
                </a:solidFill>
                <a:effectLst/>
                <a:latin typeface="Times New Roman" panose="02020603050405020304" pitchFamily="18" charset="0"/>
                <a:cs typeface="Times New Roman" panose="02020603050405020304" pitchFamily="18" charset="0"/>
              </a:rPr>
              <a:t>, 141-168.</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807002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66</TotalTime>
  <Words>1537</Words>
  <Application>Microsoft Office PowerPoint</Application>
  <PresentationFormat>Widescreen</PresentationFormat>
  <Paragraphs>64</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Times New Roman</vt:lpstr>
      <vt:lpstr>Trebuchet MS</vt:lpstr>
      <vt:lpstr>Wingdings 3</vt:lpstr>
      <vt:lpstr>Facet</vt:lpstr>
      <vt:lpstr>Global Business student Name institution Affiliation date</vt:lpstr>
      <vt:lpstr>Introduction.</vt:lpstr>
      <vt:lpstr>Environmental issues in Accounting Diversity.</vt:lpstr>
      <vt:lpstr>Environmental issues in Accounting Diversity cont…</vt:lpstr>
      <vt:lpstr>Impacts of Culture on Financial Accounting Standards.</vt:lpstr>
      <vt:lpstr>Accounting principles.</vt:lpstr>
      <vt:lpstr>Impact of issues on business operations.</vt:lpstr>
      <vt:lpstr>Impact of issues on business operations.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7</cp:revision>
  <dcterms:created xsi:type="dcterms:W3CDTF">2021-10-08T16:39:51Z</dcterms:created>
  <dcterms:modified xsi:type="dcterms:W3CDTF">2021-10-09T06:28:27Z</dcterms:modified>
</cp:coreProperties>
</file>